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3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9/6/2023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dirty="0" smtClean="0"/>
              <a:t>Application of medicines</a:t>
            </a:r>
            <a:endParaRPr lang="sr-Latn-RS" dirty="0"/>
          </a:p>
        </p:txBody>
      </p:sp>
      <p:sp>
        <p:nvSpPr>
          <p:cNvPr id="3" name="Subtitle 2"/>
          <p:cNvSpPr>
            <a:spLocks noGrp="1"/>
          </p:cNvSpPr>
          <p:nvPr>
            <p:ph type="subTitle" idx="1"/>
          </p:nvPr>
        </p:nvSpPr>
        <p:spPr/>
        <p:txBody>
          <a:bodyPr/>
          <a:lstStyle/>
          <a:p>
            <a:r>
              <a:rPr lang="en" b="1" dirty="0" smtClean="0"/>
              <a:t>Ass</a:t>
            </a:r>
            <a:r>
              <a:rPr lang="sr-Latn-RS" b="1" dirty="0" smtClean="0"/>
              <a:t>is</a:t>
            </a:r>
            <a:r>
              <a:rPr lang="en" b="1" dirty="0" smtClean="0"/>
              <a:t>t</a:t>
            </a:r>
            <a:r>
              <a:rPr lang="en" b="1" dirty="0" smtClean="0"/>
              <a:t>. </a:t>
            </a:r>
            <a:r>
              <a:rPr lang="sr-Latn-RS" b="1" dirty="0" smtClean="0"/>
              <a:t>Prof</a:t>
            </a:r>
            <a:r>
              <a:rPr lang="en" b="1" dirty="0" smtClean="0"/>
              <a:t>. </a:t>
            </a:r>
            <a:r>
              <a:rPr lang="en" b="1" dirty="0" smtClean="0"/>
              <a:t>Vojislav Ćupurdija</a:t>
            </a:r>
            <a:endParaRPr lang="sr-Latn-RS" b="1" dirty="0"/>
          </a:p>
        </p:txBody>
      </p:sp>
      <p:sp>
        <p:nvSpPr>
          <p:cNvPr id="4" name="Subtitle 2"/>
          <p:cNvSpPr txBox="1">
            <a:spLocks/>
          </p:cNvSpPr>
          <p:nvPr/>
        </p:nvSpPr>
        <p:spPr>
          <a:xfrm>
            <a:off x="2512465" y="409053"/>
            <a:ext cx="8992148" cy="1394110"/>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r>
              <a:rPr lang="en" dirty="0" smtClean="0"/>
              <a:t>Faculty of Medical Sciences</a:t>
            </a:r>
          </a:p>
          <a:p>
            <a:r>
              <a:rPr lang="en" dirty="0" smtClean="0"/>
              <a:t>University of Kragujevac</a:t>
            </a:r>
          </a:p>
          <a:p>
            <a:r>
              <a:rPr lang="en" b="1" dirty="0" smtClean="0"/>
              <a:t>IASM </a:t>
            </a:r>
            <a:r>
              <a:rPr lang="en" b="1" dirty="0" smtClean="0"/>
              <a:t>- </a:t>
            </a:r>
            <a:r>
              <a:rPr lang="en" b="1" dirty="0" smtClean="0"/>
              <a:t>Introduction to clinical </a:t>
            </a:r>
            <a:r>
              <a:rPr lang="en" b="1" dirty="0" smtClean="0"/>
              <a:t>practi</a:t>
            </a:r>
            <a:r>
              <a:rPr lang="sr-Latn-RS" b="1" dirty="0" smtClean="0"/>
              <a:t>ce</a:t>
            </a:r>
            <a:endParaRPr lang="en" b="1" dirty="0" smtClean="0"/>
          </a:p>
          <a:p>
            <a:endParaRPr lang="sr-Latn-RS" b="1" dirty="0"/>
          </a:p>
        </p:txBody>
      </p:sp>
      <p:pic>
        <p:nvPicPr>
          <p:cNvPr id="5" name="Picture 4" descr="Сродна слика"/>
          <p:cNvPicPr/>
          <p:nvPr/>
        </p:nvPicPr>
        <p:blipFill>
          <a:blip r:embed="rId2">
            <a:extLst>
              <a:ext uri="{28A0092B-C50C-407E-A947-70E740481C1C}">
                <a14:useLocalDpi xmlns:a14="http://schemas.microsoft.com/office/drawing/2010/main" val="0"/>
              </a:ext>
            </a:extLst>
          </a:blip>
          <a:srcRect/>
          <a:stretch>
            <a:fillRect/>
          </a:stretch>
        </p:blipFill>
        <p:spPr bwMode="auto">
          <a:xfrm>
            <a:off x="1204957" y="234404"/>
            <a:ext cx="919832" cy="1300932"/>
          </a:xfrm>
          <a:prstGeom prst="rect">
            <a:avLst/>
          </a:prstGeom>
          <a:noFill/>
          <a:ln>
            <a:noFill/>
          </a:ln>
        </p:spPr>
      </p:pic>
    </p:spTree>
    <p:extLst>
      <p:ext uri="{BB962C8B-B14F-4D97-AF65-F5344CB8AC3E}">
        <p14:creationId xmlns:p14="http://schemas.microsoft.com/office/powerpoint/2010/main" val="3281972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Parenteral administration of drugs</a:t>
            </a:r>
            <a:endParaRPr lang="sr-Latn-RS" b="1" dirty="0"/>
          </a:p>
        </p:txBody>
      </p:sp>
      <p:sp>
        <p:nvSpPr>
          <p:cNvPr id="3" name="Content Placeholder 2"/>
          <p:cNvSpPr>
            <a:spLocks noGrp="1"/>
          </p:cNvSpPr>
          <p:nvPr>
            <p:ph idx="1"/>
          </p:nvPr>
        </p:nvSpPr>
        <p:spPr/>
        <p:txBody>
          <a:bodyPr>
            <a:normAutofit/>
          </a:bodyPr>
          <a:lstStyle/>
          <a:p>
            <a:r>
              <a:rPr lang="en" dirty="0" smtClean="0"/>
              <a:t>Preparation and parenteral administration of the drug requires checking:</a:t>
            </a:r>
          </a:p>
          <a:p>
            <a:pPr lvl="1"/>
            <a:r>
              <a:rPr lang="en" dirty="0" smtClean="0"/>
              <a:t>The exact name of the medicine</a:t>
            </a:r>
          </a:p>
          <a:p>
            <a:pPr lvl="1"/>
            <a:r>
              <a:rPr lang="en" dirty="0" smtClean="0"/>
              <a:t>Names and surnames of the patient to whom the drug is administered</a:t>
            </a:r>
          </a:p>
          <a:p>
            <a:pPr lvl="1"/>
            <a:r>
              <a:rPr lang="en" dirty="0" smtClean="0"/>
              <a:t>Correct doses of medicine</a:t>
            </a:r>
          </a:p>
          <a:p>
            <a:pPr lvl="1"/>
            <a:r>
              <a:rPr lang="en" dirty="0" smtClean="0"/>
              <a:t>Ways of introducing medicine into the body</a:t>
            </a:r>
          </a:p>
          <a:p>
            <a:pPr lvl="1"/>
            <a:r>
              <a:rPr lang="en" dirty="0" smtClean="0"/>
              <a:t>Times when the medicine should be given</a:t>
            </a:r>
          </a:p>
          <a:p>
            <a:pPr lvl="1"/>
            <a:r>
              <a:rPr lang="en" dirty="0" smtClean="0"/>
              <a:t>Correctness of the material used to administer the medicine</a:t>
            </a:r>
          </a:p>
        </p:txBody>
      </p:sp>
    </p:spTree>
    <p:extLst>
      <p:ext uri="{BB962C8B-B14F-4D97-AF65-F5344CB8AC3E}">
        <p14:creationId xmlns:p14="http://schemas.microsoft.com/office/powerpoint/2010/main" val="1544723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Giving a subcutaneous injection</a:t>
            </a:r>
            <a:endParaRPr lang="sr-Latn-RS" b="1" dirty="0"/>
          </a:p>
        </p:txBody>
      </p:sp>
      <p:sp>
        <p:nvSpPr>
          <p:cNvPr id="3" name="Content Placeholder 2"/>
          <p:cNvSpPr>
            <a:spLocks noGrp="1"/>
          </p:cNvSpPr>
          <p:nvPr>
            <p:ph idx="1"/>
          </p:nvPr>
        </p:nvSpPr>
        <p:spPr/>
        <p:txBody>
          <a:bodyPr>
            <a:normAutofit/>
          </a:bodyPr>
          <a:lstStyle/>
          <a:p>
            <a:r>
              <a:rPr lang="en" b="1" dirty="0" smtClean="0"/>
              <a:t>Subcutaneous </a:t>
            </a:r>
            <a:r>
              <a:rPr lang="en" b="1" dirty="0" smtClean="0"/>
              <a:t>injections </a:t>
            </a:r>
            <a:r>
              <a:rPr lang="en" dirty="0" smtClean="0"/>
              <a:t>are given on all easily accessible parts of the body where the skin can be wrinkled:</a:t>
            </a:r>
          </a:p>
          <a:p>
            <a:pPr lvl="1"/>
            <a:r>
              <a:rPr lang="en" dirty="0" smtClean="0"/>
              <a:t>The outer side of the upper arm</a:t>
            </a:r>
          </a:p>
          <a:p>
            <a:pPr lvl="1"/>
            <a:r>
              <a:rPr lang="en" dirty="0" smtClean="0"/>
              <a:t>The outside of the upper leg</a:t>
            </a:r>
          </a:p>
          <a:p>
            <a:pPr lvl="1"/>
            <a:r>
              <a:rPr lang="en" dirty="0" smtClean="0"/>
              <a:t>The front part of the abdomen</a:t>
            </a:r>
          </a:p>
          <a:p>
            <a:r>
              <a:rPr lang="en" dirty="0" smtClean="0"/>
              <a:t>Medicines </a:t>
            </a:r>
            <a:r>
              <a:rPr lang="en" b="1" dirty="0" smtClean="0"/>
              <a:t>in the form of solutions</a:t>
            </a:r>
          </a:p>
          <a:p>
            <a:r>
              <a:rPr lang="en" dirty="0" smtClean="0"/>
              <a:t>The needle (short) enters the subcutaneous tissue </a:t>
            </a:r>
            <a:r>
              <a:rPr lang="en" b="1" dirty="0" smtClean="0"/>
              <a:t>at an angle of 45 degrees</a:t>
            </a:r>
          </a:p>
          <a:p>
            <a:r>
              <a:rPr lang="en" dirty="0" smtClean="0"/>
              <a:t>There is a lot of fatty tissue and little blood at the injection sites, so the medicine is resorbed slowly</a:t>
            </a:r>
          </a:p>
          <a:p>
            <a:r>
              <a:rPr lang="en" dirty="0" smtClean="0"/>
              <a:t>The effect of the drug begins after 15-20 minutes</a:t>
            </a:r>
            <a:endParaRPr lang="sr-Cyrl-RS" dirty="0"/>
          </a:p>
          <a:p>
            <a:pPr marL="457200" lvl="1" indent="0">
              <a:buNone/>
            </a:pPr>
            <a:endParaRPr lang="sr-Cyrl-RS" dirty="0" smtClean="0"/>
          </a:p>
          <a:p>
            <a:pPr marL="457200" lvl="1" indent="0">
              <a:buNone/>
            </a:pPr>
            <a:endParaRPr lang="sr-Cyrl-RS" dirty="0" smtClean="0"/>
          </a:p>
        </p:txBody>
      </p:sp>
      <p:pic>
        <p:nvPicPr>
          <p:cNvPr id="5122" name="Picture 2" descr="Резултат слика за subcutaneous inj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5790" y="5073838"/>
            <a:ext cx="3190034" cy="1674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50010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Administering an intramuscular injection</a:t>
            </a:r>
            <a:endParaRPr lang="sr-Latn-RS" b="1" dirty="0"/>
          </a:p>
        </p:txBody>
      </p:sp>
      <p:sp>
        <p:nvSpPr>
          <p:cNvPr id="3" name="Content Placeholder 2"/>
          <p:cNvSpPr>
            <a:spLocks noGrp="1"/>
          </p:cNvSpPr>
          <p:nvPr>
            <p:ph idx="1"/>
          </p:nvPr>
        </p:nvSpPr>
        <p:spPr/>
        <p:txBody>
          <a:bodyPr>
            <a:normAutofit/>
          </a:bodyPr>
          <a:lstStyle/>
          <a:p>
            <a:r>
              <a:rPr lang="en" b="1" dirty="0" smtClean="0"/>
              <a:t>Intramuscular injections </a:t>
            </a:r>
            <a:r>
              <a:rPr lang="en" dirty="0" smtClean="0"/>
              <a:t>are given into </a:t>
            </a:r>
            <a:r>
              <a:rPr lang="en" b="1" dirty="0" smtClean="0"/>
              <a:t>the muscle mass of large muscles </a:t>
            </a:r>
            <a:r>
              <a:rPr lang="en" dirty="0" smtClean="0"/>
              <a:t>(gluteal muscle, outer thigh)</a:t>
            </a:r>
          </a:p>
          <a:p>
            <a:r>
              <a:rPr lang="en" b="1" dirty="0" smtClean="0"/>
              <a:t>dissolved in water or </a:t>
            </a:r>
            <a:r>
              <a:rPr lang="en" b="1" dirty="0" smtClean="0"/>
              <a:t>oil</a:t>
            </a:r>
            <a:endParaRPr lang="en" dirty="0" smtClean="0"/>
          </a:p>
          <a:p>
            <a:r>
              <a:rPr lang="en" dirty="0" smtClean="0"/>
              <a:t>The needle enters the muscle tissue </a:t>
            </a:r>
            <a:r>
              <a:rPr lang="en" b="1" dirty="0" smtClean="0"/>
              <a:t>at an angle of 90 degrees </a:t>
            </a:r>
            <a:r>
              <a:rPr lang="en" dirty="0" smtClean="0"/>
              <a:t>, after mandatory aspiration (by which it is confirmed that the needle is certainly in the muscle and not in the blood vessel), the drug is injected</a:t>
            </a:r>
          </a:p>
          <a:p>
            <a:r>
              <a:rPr lang="en" dirty="0" smtClean="0"/>
              <a:t>Possible complications of such drug administration are: abscess, embolism, hematoma at the site of administration, application in subcutaneous tissue and impossibility of resorption of the drug, local allergic reaction, anaphylactic shock</a:t>
            </a:r>
          </a:p>
          <a:p>
            <a:endParaRPr lang="sr-Cyrl-RS" dirty="0" smtClean="0"/>
          </a:p>
          <a:p>
            <a:pPr marL="457200" lvl="1" indent="0">
              <a:buNone/>
            </a:pPr>
            <a:endParaRPr lang="sr-Cyrl-RS" dirty="0" smtClean="0"/>
          </a:p>
        </p:txBody>
      </p:sp>
      <p:pic>
        <p:nvPicPr>
          <p:cNvPr id="6146" name="Picture 2" descr="Резултат слика за intramuscular inj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299" y="2133600"/>
            <a:ext cx="2152947" cy="161471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Сродна сл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299" y="4207316"/>
            <a:ext cx="2127365" cy="2005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48165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Giving an intravenous injection</a:t>
            </a:r>
            <a:endParaRPr lang="sr-Latn-RS" b="1" dirty="0"/>
          </a:p>
        </p:txBody>
      </p:sp>
      <p:sp>
        <p:nvSpPr>
          <p:cNvPr id="3" name="Content Placeholder 2"/>
          <p:cNvSpPr>
            <a:spLocks noGrp="1"/>
          </p:cNvSpPr>
          <p:nvPr>
            <p:ph idx="1"/>
          </p:nvPr>
        </p:nvSpPr>
        <p:spPr/>
        <p:txBody>
          <a:bodyPr>
            <a:normAutofit/>
          </a:bodyPr>
          <a:lstStyle/>
          <a:p>
            <a:r>
              <a:rPr lang="en" b="1" dirty="0" smtClean="0"/>
              <a:t>The intravenous method of </a:t>
            </a:r>
            <a:r>
              <a:rPr lang="en" dirty="0" smtClean="0"/>
              <a:t>drug administration is used:</a:t>
            </a:r>
          </a:p>
          <a:p>
            <a:pPr lvl="1"/>
            <a:r>
              <a:rPr lang="en" dirty="0" smtClean="0"/>
              <a:t>When it is necessary to quickly achieve an effective concentration of the drug in the body</a:t>
            </a:r>
          </a:p>
          <a:p>
            <a:pPr lvl="1"/>
            <a:r>
              <a:rPr lang="en" dirty="0" smtClean="0"/>
              <a:t>When it is impossible to administer the drug orally</a:t>
            </a:r>
          </a:p>
          <a:p>
            <a:pPr lvl="1"/>
            <a:r>
              <a:rPr lang="en" dirty="0" smtClean="0"/>
              <a:t>When administering a drug that, by its method of administration, requires intravenous administration</a:t>
            </a:r>
          </a:p>
          <a:p>
            <a:r>
              <a:rPr lang="en" dirty="0" smtClean="0"/>
              <a:t>The veins of the cubital region, veins of the front of the forearm, veins of the upper side of the hand and veins of the upper side of the foot are most often used for intravenous injection.</a:t>
            </a:r>
          </a:p>
          <a:p>
            <a:r>
              <a:rPr lang="en" b="1" dirty="0" smtClean="0"/>
              <a:t>The cubital vein </a:t>
            </a:r>
            <a:r>
              <a:rPr lang="en" dirty="0" smtClean="0"/>
              <a:t>is most commonly used</a:t>
            </a:r>
          </a:p>
          <a:p>
            <a:pPr marL="0" indent="0">
              <a:buNone/>
            </a:pPr>
            <a:endParaRPr lang="sr-Cyrl-RS" dirty="0" smtClean="0"/>
          </a:p>
        </p:txBody>
      </p:sp>
    </p:spTree>
    <p:extLst>
      <p:ext uri="{BB962C8B-B14F-4D97-AF65-F5344CB8AC3E}">
        <p14:creationId xmlns:p14="http://schemas.microsoft.com/office/powerpoint/2010/main" val="26171655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Giving an intravenous injection</a:t>
            </a:r>
            <a:endParaRPr lang="sr-Latn-RS" b="1" dirty="0"/>
          </a:p>
        </p:txBody>
      </p:sp>
      <p:sp>
        <p:nvSpPr>
          <p:cNvPr id="3" name="Content Placeholder 2"/>
          <p:cNvSpPr>
            <a:spLocks noGrp="1"/>
          </p:cNvSpPr>
          <p:nvPr>
            <p:ph idx="1"/>
          </p:nvPr>
        </p:nvSpPr>
        <p:spPr/>
        <p:txBody>
          <a:bodyPr>
            <a:normAutofit/>
          </a:bodyPr>
          <a:lstStyle/>
          <a:p>
            <a:r>
              <a:rPr lang="en" dirty="0" smtClean="0"/>
              <a:t>A </a:t>
            </a:r>
            <a:r>
              <a:rPr lang="sr-Latn-RS" dirty="0" smtClean="0"/>
              <a:t>bandage</a:t>
            </a:r>
            <a:r>
              <a:rPr lang="en" dirty="0" smtClean="0"/>
              <a:t> </a:t>
            </a:r>
            <a:r>
              <a:rPr lang="en" dirty="0" smtClean="0"/>
              <a:t>is used</a:t>
            </a:r>
          </a:p>
          <a:p>
            <a:r>
              <a:rPr lang="en" b="1" dirty="0" smtClean="0"/>
              <a:t>The air must be squeezed </a:t>
            </a:r>
            <a:r>
              <a:rPr lang="en" dirty="0" smtClean="0"/>
              <a:t>out of the syringe</a:t>
            </a:r>
          </a:p>
          <a:p>
            <a:r>
              <a:rPr lang="en" dirty="0" smtClean="0"/>
              <a:t>The vein is entered </a:t>
            </a:r>
            <a:r>
              <a:rPr lang="en" b="1" dirty="0" smtClean="0"/>
              <a:t>at an angle of 15 degrees</a:t>
            </a:r>
          </a:p>
          <a:p>
            <a:r>
              <a:rPr lang="en" dirty="0" smtClean="0"/>
              <a:t>Aspiration confirms that the needle is in the vein</a:t>
            </a:r>
          </a:p>
          <a:p>
            <a:r>
              <a:rPr lang="en" dirty="0" smtClean="0"/>
              <a:t>The drug is injected slowly or quickly, depending on the drug itself</a:t>
            </a:r>
          </a:p>
        </p:txBody>
      </p:sp>
      <p:pic>
        <p:nvPicPr>
          <p:cNvPr id="7170" name="Picture 2" descr="Резултат слика за intravenous inj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7506" y="4250580"/>
            <a:ext cx="3093577" cy="2504869"/>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Резултат слика за intravenous inj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99006" y="4049246"/>
            <a:ext cx="3469491" cy="2706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15858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Giving an intravenous injection - The most common complications</a:t>
            </a:r>
            <a:endParaRPr lang="sr-Latn-RS" b="1" dirty="0"/>
          </a:p>
        </p:txBody>
      </p:sp>
      <p:sp>
        <p:nvSpPr>
          <p:cNvPr id="3" name="Content Placeholder 2"/>
          <p:cNvSpPr>
            <a:spLocks noGrp="1"/>
          </p:cNvSpPr>
          <p:nvPr>
            <p:ph idx="1"/>
          </p:nvPr>
        </p:nvSpPr>
        <p:spPr/>
        <p:txBody>
          <a:bodyPr>
            <a:normAutofit/>
          </a:bodyPr>
          <a:lstStyle/>
          <a:p>
            <a:r>
              <a:rPr lang="en" dirty="0" smtClean="0"/>
              <a:t>The most common </a:t>
            </a:r>
            <a:r>
              <a:rPr lang="en" b="1" dirty="0" smtClean="0"/>
              <a:t>complications </a:t>
            </a:r>
            <a:r>
              <a:rPr lang="en" dirty="0" smtClean="0"/>
              <a:t>:</a:t>
            </a:r>
          </a:p>
          <a:p>
            <a:pPr lvl="1"/>
            <a:r>
              <a:rPr lang="en" b="1" dirty="0" smtClean="0"/>
              <a:t>Local</a:t>
            </a:r>
          </a:p>
          <a:p>
            <a:pPr lvl="2"/>
            <a:r>
              <a:rPr lang="en" dirty="0" smtClean="0"/>
              <a:t>Venous endothelium damage</a:t>
            </a:r>
          </a:p>
          <a:p>
            <a:pPr lvl="2"/>
            <a:r>
              <a:rPr lang="en" dirty="0" smtClean="0"/>
              <a:t>Thrombus formation</a:t>
            </a:r>
          </a:p>
          <a:p>
            <a:pPr lvl="2"/>
            <a:r>
              <a:rPr lang="sr-Latn-RS" dirty="0"/>
              <a:t>F</a:t>
            </a:r>
            <a:r>
              <a:rPr lang="en" dirty="0" smtClean="0"/>
              <a:t>ake </a:t>
            </a:r>
            <a:r>
              <a:rPr lang="en" dirty="0" smtClean="0"/>
              <a:t>application</a:t>
            </a:r>
          </a:p>
          <a:p>
            <a:pPr lvl="2"/>
            <a:r>
              <a:rPr lang="en" dirty="0" smtClean="0"/>
              <a:t>Hematoma at the site of application</a:t>
            </a:r>
          </a:p>
          <a:p>
            <a:pPr lvl="1"/>
            <a:r>
              <a:rPr lang="en" b="1" dirty="0" smtClean="0"/>
              <a:t>Systemic</a:t>
            </a:r>
          </a:p>
          <a:p>
            <a:pPr lvl="2"/>
            <a:r>
              <a:rPr lang="en" dirty="0" smtClean="0"/>
              <a:t>Air embolism</a:t>
            </a:r>
          </a:p>
          <a:p>
            <a:pPr lvl="2"/>
            <a:r>
              <a:rPr lang="en" dirty="0" smtClean="0"/>
              <a:t>Allergic reaction</a:t>
            </a:r>
          </a:p>
          <a:p>
            <a:pPr lvl="2"/>
            <a:r>
              <a:rPr lang="en" dirty="0" smtClean="0"/>
              <a:t>Anaphylactic shock</a:t>
            </a:r>
          </a:p>
          <a:p>
            <a:pPr marL="457200" lvl="1" indent="0">
              <a:buNone/>
            </a:pPr>
            <a:endParaRPr lang="sr-Cyrl-RS" dirty="0" smtClean="0"/>
          </a:p>
        </p:txBody>
      </p:sp>
      <p:pic>
        <p:nvPicPr>
          <p:cNvPr id="8194"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3573" y="2539733"/>
            <a:ext cx="2751759" cy="1827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31486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Giving an intravenous injection</a:t>
            </a:r>
            <a:endParaRPr lang="sr-Latn-RS" b="1" dirty="0"/>
          </a:p>
        </p:txBody>
      </p:sp>
      <p:sp>
        <p:nvSpPr>
          <p:cNvPr id="3" name="Content Placeholder 2"/>
          <p:cNvSpPr>
            <a:spLocks noGrp="1"/>
          </p:cNvSpPr>
          <p:nvPr>
            <p:ph idx="1"/>
          </p:nvPr>
        </p:nvSpPr>
        <p:spPr/>
        <p:txBody>
          <a:bodyPr>
            <a:normAutofit/>
          </a:bodyPr>
          <a:lstStyle/>
          <a:p>
            <a:r>
              <a:rPr lang="en" b="1" dirty="0" smtClean="0"/>
              <a:t>Only drugs that are dissolved in water </a:t>
            </a:r>
            <a:r>
              <a:rPr lang="en" dirty="0" smtClean="0"/>
              <a:t>are administered intravenously</a:t>
            </a:r>
          </a:p>
          <a:p>
            <a:r>
              <a:rPr lang="en" dirty="0" smtClean="0"/>
              <a:t>Medicines dissolved in oil and suspensions should not be given intravenously because they would cause embolism</a:t>
            </a:r>
          </a:p>
          <a:p>
            <a:r>
              <a:rPr lang="en" dirty="0" smtClean="0"/>
              <a:t>Intravenous application allows easier control of the amount of the given drug</a:t>
            </a:r>
          </a:p>
          <a:p>
            <a:r>
              <a:rPr lang="en" dirty="0" smtClean="0"/>
              <a:t>Medicines are given intravenously to avoid breakdown by digestive enzymes, and sometimes to avoid pain caused by subcutaneous or intramuscular administration.</a:t>
            </a:r>
          </a:p>
          <a:p>
            <a:r>
              <a:rPr lang="en" dirty="0" smtClean="0"/>
              <a:t>The effects of intravenous injection appear quickly, so caution is required during administration</a:t>
            </a:r>
          </a:p>
        </p:txBody>
      </p:sp>
    </p:spTree>
    <p:extLst>
      <p:ext uri="{BB962C8B-B14F-4D97-AF65-F5344CB8AC3E}">
        <p14:creationId xmlns:p14="http://schemas.microsoft.com/office/powerpoint/2010/main" val="2738537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Infusion therapy</a:t>
            </a:r>
            <a:endParaRPr lang="sr-Latn-RS" b="1" dirty="0"/>
          </a:p>
        </p:txBody>
      </p:sp>
      <p:sp>
        <p:nvSpPr>
          <p:cNvPr id="3" name="Content Placeholder 2"/>
          <p:cNvSpPr>
            <a:spLocks noGrp="1"/>
          </p:cNvSpPr>
          <p:nvPr>
            <p:ph idx="1"/>
          </p:nvPr>
        </p:nvSpPr>
        <p:spPr/>
        <p:txBody>
          <a:bodyPr>
            <a:normAutofit/>
          </a:bodyPr>
          <a:lstStyle/>
          <a:p>
            <a:r>
              <a:rPr lang="en" dirty="0" smtClean="0"/>
              <a:t>Intravenous injections in large quantities are called intravenous infusions</a:t>
            </a:r>
          </a:p>
          <a:p>
            <a:r>
              <a:rPr lang="en" dirty="0" smtClean="0"/>
              <a:t>In addition to fluid and electrolyte replacement, </a:t>
            </a:r>
            <a:r>
              <a:rPr lang="sr-Latn-RS" dirty="0" smtClean="0"/>
              <a:t>drugs</a:t>
            </a:r>
            <a:r>
              <a:rPr lang="en" dirty="0" smtClean="0"/>
              <a:t> </a:t>
            </a:r>
            <a:r>
              <a:rPr lang="en" dirty="0" smtClean="0"/>
              <a:t>can also be </a:t>
            </a:r>
            <a:r>
              <a:rPr lang="en" dirty="0" smtClean="0"/>
              <a:t>given</a:t>
            </a:r>
            <a:r>
              <a:rPr lang="sr-Latn-RS" dirty="0" smtClean="0"/>
              <a:t> </a:t>
            </a:r>
            <a:r>
              <a:rPr lang="en" dirty="0" smtClean="0"/>
              <a:t>- </a:t>
            </a:r>
            <a:r>
              <a:rPr lang="en" dirty="0" smtClean="0"/>
              <a:t>taking into account the compatibility and stability of the drug with the infusion solution</a:t>
            </a:r>
          </a:p>
          <a:p>
            <a:r>
              <a:rPr lang="en" dirty="0" smtClean="0"/>
              <a:t>Blood and blood derivatives, electrolyte solutions, nutrients for the patient's nutrition, proteins, vitamins and everything that is needed to be distributed throughout the body in larger quantities are given through intravenous infusions.</a:t>
            </a:r>
          </a:p>
          <a:p>
            <a:r>
              <a:rPr lang="en" dirty="0" smtClean="0"/>
              <a:t>Intravenous infusion is given through a system, which is connected at one end to a specific solution in a glass bottle or plastic bottle or bag, and at the other end there is a needle adapter</a:t>
            </a:r>
          </a:p>
        </p:txBody>
      </p:sp>
      <p:pic>
        <p:nvPicPr>
          <p:cNvPr id="9218"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61" y="4422651"/>
            <a:ext cx="2344751" cy="234475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Сродна сл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014" y="1128000"/>
            <a:ext cx="1743075" cy="3219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53291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Implantation of drugs</a:t>
            </a:r>
            <a:endParaRPr lang="sr-Latn-RS" b="1" dirty="0"/>
          </a:p>
        </p:txBody>
      </p:sp>
      <p:sp>
        <p:nvSpPr>
          <p:cNvPr id="3" name="Content Placeholder 2"/>
          <p:cNvSpPr>
            <a:spLocks noGrp="1"/>
          </p:cNvSpPr>
          <p:nvPr>
            <p:ph idx="1"/>
          </p:nvPr>
        </p:nvSpPr>
        <p:spPr/>
        <p:txBody>
          <a:bodyPr>
            <a:normAutofit/>
          </a:bodyPr>
          <a:lstStyle/>
          <a:p>
            <a:r>
              <a:rPr lang="en" dirty="0" smtClean="0"/>
              <a:t>Surgical method of introduction of hormonal preparations in the form of special tablets</a:t>
            </a:r>
          </a:p>
          <a:p>
            <a:r>
              <a:rPr lang="en" dirty="0" smtClean="0"/>
              <a:t>The drug is resorbed gradually according to the body's needs</a:t>
            </a:r>
          </a:p>
        </p:txBody>
      </p:sp>
    </p:spTree>
    <p:extLst>
      <p:ext uri="{BB962C8B-B14F-4D97-AF65-F5344CB8AC3E}">
        <p14:creationId xmlns:p14="http://schemas.microsoft.com/office/powerpoint/2010/main" val="5199808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Introduction of drugs through the respiratory system</a:t>
            </a:r>
            <a:endParaRPr lang="sr-Latn-RS" b="1" dirty="0"/>
          </a:p>
        </p:txBody>
      </p:sp>
      <p:sp>
        <p:nvSpPr>
          <p:cNvPr id="3" name="Content Placeholder 2"/>
          <p:cNvSpPr>
            <a:spLocks noGrp="1"/>
          </p:cNvSpPr>
          <p:nvPr>
            <p:ph idx="1"/>
          </p:nvPr>
        </p:nvSpPr>
        <p:spPr/>
        <p:txBody>
          <a:bodyPr>
            <a:normAutofit/>
          </a:bodyPr>
          <a:lstStyle/>
          <a:p>
            <a:r>
              <a:rPr lang="en" b="1" dirty="0" smtClean="0"/>
              <a:t>Inhalation therapy</a:t>
            </a:r>
          </a:p>
          <a:p>
            <a:pPr lvl="1"/>
            <a:r>
              <a:rPr lang="en" dirty="0" smtClean="0"/>
              <a:t>Medicines in the form of aerosols are applied in this way</a:t>
            </a:r>
          </a:p>
          <a:p>
            <a:pPr lvl="1"/>
            <a:r>
              <a:rPr lang="en" dirty="0" smtClean="0"/>
              <a:t>The most convenient way of administering drugs </a:t>
            </a:r>
            <a:r>
              <a:rPr lang="en" b="1" dirty="0" smtClean="0"/>
              <a:t>in obstructive lung diseases</a:t>
            </a:r>
          </a:p>
          <a:p>
            <a:pPr lvl="1"/>
            <a:r>
              <a:rPr lang="en" dirty="0" smtClean="0"/>
              <a:t>Advantages:</a:t>
            </a:r>
          </a:p>
          <a:p>
            <a:pPr lvl="2"/>
            <a:r>
              <a:rPr lang="en" dirty="0" smtClean="0"/>
              <a:t>Absence of gastric problems during the administration of drugs</a:t>
            </a:r>
          </a:p>
          <a:p>
            <a:pPr lvl="2"/>
            <a:r>
              <a:rPr lang="en" dirty="0" smtClean="0"/>
              <a:t>A smaller dose of the drug is necessary to achieve the desired effect</a:t>
            </a:r>
          </a:p>
          <a:p>
            <a:pPr lvl="2"/>
            <a:r>
              <a:rPr lang="en" dirty="0" smtClean="0"/>
              <a:t>Faster onset of drug effect</a:t>
            </a:r>
          </a:p>
          <a:p>
            <a:pPr lvl="1"/>
            <a:r>
              <a:rPr lang="en" dirty="0"/>
              <a:t>Deficiency:</a:t>
            </a:r>
          </a:p>
          <a:p>
            <a:pPr lvl="2"/>
            <a:r>
              <a:rPr lang="en" dirty="0"/>
              <a:t>Inaccuracy in determining the dose of the drug</a:t>
            </a:r>
          </a:p>
          <a:p>
            <a:pPr lvl="2"/>
            <a:r>
              <a:rPr lang="en" dirty="0"/>
              <a:t>The possibility of incorrect application of the inhalation device</a:t>
            </a:r>
          </a:p>
          <a:p>
            <a:pPr marL="914400" lvl="2" indent="0">
              <a:buNone/>
            </a:pPr>
            <a:endParaRPr lang="sr-Cyrl-RS" dirty="0"/>
          </a:p>
        </p:txBody>
      </p:sp>
      <p:pic>
        <p:nvPicPr>
          <p:cNvPr id="10242" name="Picture 2" descr="Резултат слика за inhal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406" y="5064407"/>
            <a:ext cx="2381250" cy="1543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88098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Medicines and treatment</a:t>
            </a:r>
            <a:endParaRPr lang="sr-Latn-RS" b="1" dirty="0"/>
          </a:p>
        </p:txBody>
      </p:sp>
      <p:sp>
        <p:nvSpPr>
          <p:cNvPr id="3" name="Content Placeholder 2"/>
          <p:cNvSpPr>
            <a:spLocks noGrp="1"/>
          </p:cNvSpPr>
          <p:nvPr>
            <p:ph idx="1"/>
          </p:nvPr>
        </p:nvSpPr>
        <p:spPr/>
        <p:txBody>
          <a:bodyPr>
            <a:normAutofit fontScale="92500"/>
          </a:bodyPr>
          <a:lstStyle/>
          <a:p>
            <a:r>
              <a:rPr lang="en" b="1" dirty="0" smtClean="0"/>
              <a:t>Medicines </a:t>
            </a:r>
            <a:r>
              <a:rPr lang="en" dirty="0" smtClean="0"/>
              <a:t>are substances of organic and inorganic origin that serve to treat patients and can act locally and systemically</a:t>
            </a:r>
          </a:p>
          <a:p>
            <a:r>
              <a:rPr lang="en" b="1" dirty="0" smtClean="0"/>
              <a:t>Local application of the drug </a:t>
            </a:r>
            <a:r>
              <a:rPr lang="en" dirty="0" smtClean="0"/>
              <a:t>implies manifestation of the effect of the drug at the site of application (epicutaneous application - rubbing into the skin, oral application - laxative effect of bitter salt, lozenges with a local effect on the mucous membrane of the oral cavity and pharynx, injection - local anesthetics, injection of the preparation into the joint cavity, aerosol inhalation – mucous membrane of the nose, larynx, bronchi). The advantage of local application is the high concentration of the drug at the site of application, and the lack of frequent occurrence of allergic reactions</a:t>
            </a:r>
          </a:p>
          <a:p>
            <a:r>
              <a:rPr lang="en" b="1" dirty="0" smtClean="0"/>
              <a:t>Systemic administration of the drug </a:t>
            </a:r>
            <a:r>
              <a:rPr lang="en" dirty="0" smtClean="0"/>
              <a:t>is reflected in the effect of the drug on individual organs or organ systems that it reaches via the bloodstream (locomotor, cardiovascular, hepatobiliary, digestive...)</a:t>
            </a:r>
          </a:p>
        </p:txBody>
      </p:sp>
    </p:spTree>
    <p:extLst>
      <p:ext uri="{BB962C8B-B14F-4D97-AF65-F5344CB8AC3E}">
        <p14:creationId xmlns:p14="http://schemas.microsoft.com/office/powerpoint/2010/main" val="12512320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Introduction of drugs through the respiratory system</a:t>
            </a:r>
            <a:endParaRPr lang="sr-Latn-RS" b="1" dirty="0"/>
          </a:p>
        </p:txBody>
      </p:sp>
      <p:sp>
        <p:nvSpPr>
          <p:cNvPr id="3" name="Content Placeholder 2"/>
          <p:cNvSpPr>
            <a:spLocks noGrp="1"/>
          </p:cNvSpPr>
          <p:nvPr>
            <p:ph idx="1"/>
          </p:nvPr>
        </p:nvSpPr>
        <p:spPr/>
        <p:txBody>
          <a:bodyPr>
            <a:normAutofit/>
          </a:bodyPr>
          <a:lstStyle/>
          <a:p>
            <a:r>
              <a:rPr lang="en" dirty="0" smtClean="0"/>
              <a:t>Oxygen therapy is the use of oxygen for therapeutic purposes</a:t>
            </a:r>
          </a:p>
          <a:p>
            <a:r>
              <a:rPr lang="en" dirty="0" smtClean="0"/>
              <a:t>It is used in conditions of insufficient blood oxygen saturation</a:t>
            </a:r>
          </a:p>
          <a:p>
            <a:r>
              <a:rPr lang="en" dirty="0" smtClean="0"/>
              <a:t>Oxygen for medical use is stored in a pure state in steel bottles, dosed in </a:t>
            </a:r>
            <a:r>
              <a:rPr lang="en" b="1" dirty="0" smtClean="0"/>
              <a:t>liters/minute </a:t>
            </a:r>
            <a:r>
              <a:rPr lang="en" dirty="0" smtClean="0"/>
              <a:t>and according to the partial pressure of oxygen in the arterial blood.</a:t>
            </a:r>
          </a:p>
          <a:p>
            <a:endParaRPr lang="sr-Cyrl-RS" dirty="0" smtClean="0"/>
          </a:p>
        </p:txBody>
      </p:sp>
      <p:pic>
        <p:nvPicPr>
          <p:cNvPr id="11266"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8837" y="4406271"/>
            <a:ext cx="2429113" cy="18733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Сродна сл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5361" y="4379977"/>
            <a:ext cx="2426619" cy="1925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9771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Application of medicines</a:t>
            </a:r>
            <a:endParaRPr lang="sr-Latn-RS" b="1" dirty="0"/>
          </a:p>
        </p:txBody>
      </p:sp>
      <p:sp>
        <p:nvSpPr>
          <p:cNvPr id="3" name="Content Placeholder 2"/>
          <p:cNvSpPr>
            <a:spLocks noGrp="1"/>
          </p:cNvSpPr>
          <p:nvPr>
            <p:ph idx="1"/>
          </p:nvPr>
        </p:nvSpPr>
        <p:spPr/>
        <p:txBody>
          <a:bodyPr>
            <a:normAutofit/>
          </a:bodyPr>
          <a:lstStyle/>
          <a:p>
            <a:r>
              <a:rPr lang="en" dirty="0" smtClean="0"/>
              <a:t>Always check </a:t>
            </a:r>
            <a:r>
              <a:rPr lang="en" b="1" dirty="0" smtClean="0"/>
              <a:t>the exact name of the drug, dose, time, method of application and correctness of the drug</a:t>
            </a:r>
          </a:p>
          <a:p>
            <a:r>
              <a:rPr lang="en" dirty="0" smtClean="0"/>
              <a:t>Check </a:t>
            </a:r>
            <a:r>
              <a:rPr lang="en" b="1" dirty="0" smtClean="0"/>
              <a:t>the name and surname </a:t>
            </a:r>
            <a:r>
              <a:rPr lang="en" dirty="0" smtClean="0"/>
              <a:t>of the patient to whom the medicine is given</a:t>
            </a:r>
          </a:p>
          <a:p>
            <a:r>
              <a:rPr lang="en" dirty="0" smtClean="0"/>
              <a:t>The medicine is given in </a:t>
            </a:r>
            <a:r>
              <a:rPr lang="en" b="1" dirty="0" smtClean="0"/>
              <a:t>a comfortable position, without straining and tiring the patient</a:t>
            </a:r>
          </a:p>
          <a:p>
            <a:r>
              <a:rPr lang="en" dirty="0" smtClean="0"/>
              <a:t>Follow </a:t>
            </a:r>
            <a:r>
              <a:rPr lang="en" b="1" dirty="0" smtClean="0"/>
              <a:t>the instructions on the application of the medicine in relation to taking food</a:t>
            </a:r>
          </a:p>
          <a:p>
            <a:r>
              <a:rPr lang="en" dirty="0" smtClean="0"/>
              <a:t>Administration of the drug at </a:t>
            </a:r>
            <a:r>
              <a:rPr lang="en" b="1" dirty="0" smtClean="0"/>
              <a:t>prescribed time intervals </a:t>
            </a:r>
            <a:r>
              <a:rPr lang="en" dirty="0" smtClean="0"/>
              <a:t>enables its therapeutic concentration in the body</a:t>
            </a:r>
          </a:p>
        </p:txBody>
      </p:sp>
      <p:pic>
        <p:nvPicPr>
          <p:cNvPr id="2050" name="Picture 2" descr="Резултат слика за nurse rea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370" y="4777409"/>
            <a:ext cx="2792220" cy="1982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80022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Ways of introducing drugs into the body</a:t>
            </a:r>
            <a:endParaRPr lang="sr-Latn-RS" b="1" dirty="0"/>
          </a:p>
        </p:txBody>
      </p:sp>
      <p:sp>
        <p:nvSpPr>
          <p:cNvPr id="3" name="Content Placeholder 2"/>
          <p:cNvSpPr>
            <a:spLocks noGrp="1"/>
          </p:cNvSpPr>
          <p:nvPr>
            <p:ph idx="1"/>
          </p:nvPr>
        </p:nvSpPr>
        <p:spPr/>
        <p:txBody>
          <a:bodyPr numCol="2">
            <a:normAutofit fontScale="92500" lnSpcReduction="10000"/>
          </a:bodyPr>
          <a:lstStyle/>
          <a:p>
            <a:r>
              <a:rPr lang="en" dirty="0" smtClean="0"/>
              <a:t>1) Through </a:t>
            </a:r>
            <a:r>
              <a:rPr lang="en" b="1" dirty="0" smtClean="0"/>
              <a:t>the digestive tract </a:t>
            </a:r>
            <a:r>
              <a:rPr lang="en" dirty="0" smtClean="0"/>
              <a:t>:</a:t>
            </a:r>
            <a:endParaRPr lang="sr-Cyrl-RS" dirty="0"/>
          </a:p>
          <a:p>
            <a:pPr lvl="1"/>
            <a:r>
              <a:rPr lang="en" dirty="0" smtClean="0"/>
              <a:t>Orally</a:t>
            </a:r>
          </a:p>
          <a:p>
            <a:pPr lvl="1"/>
            <a:r>
              <a:rPr lang="en" dirty="0" smtClean="0"/>
              <a:t>Sublingually</a:t>
            </a:r>
          </a:p>
          <a:p>
            <a:pPr lvl="1"/>
            <a:r>
              <a:rPr lang="en" dirty="0" smtClean="0"/>
              <a:t>Rectal</a:t>
            </a:r>
          </a:p>
          <a:p>
            <a:pPr marL="457200" lvl="1" indent="0">
              <a:buNone/>
            </a:pPr>
            <a:endParaRPr lang="sr-Cyrl-RS" dirty="0"/>
          </a:p>
          <a:p>
            <a:pPr marL="457200" lvl="1" indent="0">
              <a:buNone/>
            </a:pPr>
            <a:endParaRPr lang="sr-Cyrl-RS" dirty="0" smtClean="0"/>
          </a:p>
          <a:p>
            <a:r>
              <a:rPr lang="en" dirty="0" smtClean="0"/>
              <a:t>2) </a:t>
            </a:r>
            <a:r>
              <a:rPr lang="en" b="1" dirty="0" smtClean="0"/>
              <a:t>Epicutaneous </a:t>
            </a:r>
            <a:r>
              <a:rPr lang="en" dirty="0" smtClean="0"/>
              <a:t>- by applying to the skin or by rubbing</a:t>
            </a:r>
          </a:p>
          <a:p>
            <a:endParaRPr lang="sr-Cyrl-RS" dirty="0"/>
          </a:p>
          <a:p>
            <a:endParaRPr lang="sr-Cyrl-RS" dirty="0" smtClean="0"/>
          </a:p>
          <a:p>
            <a:endParaRPr lang="sr-Cyrl-RS" dirty="0"/>
          </a:p>
          <a:p>
            <a:r>
              <a:rPr lang="en" dirty="0" smtClean="0"/>
              <a:t>3) </a:t>
            </a:r>
            <a:r>
              <a:rPr lang="en" b="1" dirty="0" smtClean="0"/>
              <a:t>Parenterally </a:t>
            </a:r>
            <a:r>
              <a:rPr lang="en" dirty="0" smtClean="0"/>
              <a:t>- through injections</a:t>
            </a:r>
          </a:p>
          <a:p>
            <a:pPr lvl="1"/>
            <a:r>
              <a:rPr lang="en" dirty="0" smtClean="0"/>
              <a:t>Intradermally</a:t>
            </a:r>
          </a:p>
          <a:p>
            <a:pPr lvl="1"/>
            <a:r>
              <a:rPr lang="en" dirty="0" smtClean="0"/>
              <a:t>Subcutaneously</a:t>
            </a:r>
          </a:p>
          <a:p>
            <a:pPr lvl="1"/>
            <a:r>
              <a:rPr lang="en" dirty="0" smtClean="0"/>
              <a:t>Intramuscularly</a:t>
            </a:r>
          </a:p>
          <a:p>
            <a:pPr lvl="1"/>
            <a:r>
              <a:rPr lang="en" dirty="0" smtClean="0"/>
              <a:t>Intravenously</a:t>
            </a:r>
          </a:p>
          <a:p>
            <a:pPr lvl="1"/>
            <a:r>
              <a:rPr lang="en" dirty="0" smtClean="0"/>
              <a:t>Intraarterial</a:t>
            </a:r>
          </a:p>
          <a:p>
            <a:pPr lvl="1"/>
            <a:r>
              <a:rPr lang="en" dirty="0" smtClean="0"/>
              <a:t>By implantation in the subcutaneous tissue</a:t>
            </a:r>
            <a:endParaRPr lang="sr-Cyrl-RS" dirty="0"/>
          </a:p>
          <a:p>
            <a:r>
              <a:rPr lang="en" dirty="0" smtClean="0"/>
              <a:t>4) </a:t>
            </a:r>
            <a:r>
              <a:rPr lang="en" b="1" dirty="0" smtClean="0"/>
              <a:t>Through the respiratory system </a:t>
            </a:r>
            <a:r>
              <a:rPr lang="en" dirty="0" smtClean="0"/>
              <a:t>- by inhalation of aerosol particles</a:t>
            </a:r>
            <a:endParaRPr lang="sr-Cyrl-RS" dirty="0"/>
          </a:p>
          <a:p>
            <a:pPr marL="457200" lvl="1" indent="0">
              <a:buNone/>
            </a:pPr>
            <a:endParaRPr lang="sr-Cyrl-RS" dirty="0" smtClean="0"/>
          </a:p>
        </p:txBody>
      </p:sp>
    </p:spTree>
    <p:extLst>
      <p:ext uri="{BB962C8B-B14F-4D97-AF65-F5344CB8AC3E}">
        <p14:creationId xmlns:p14="http://schemas.microsoft.com/office/powerpoint/2010/main" val="10280282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Administration of drugs through the digestive tract</a:t>
            </a:r>
            <a:endParaRPr lang="sr-Latn-RS" b="1" dirty="0"/>
          </a:p>
        </p:txBody>
      </p:sp>
      <p:sp>
        <p:nvSpPr>
          <p:cNvPr id="3" name="Content Placeholder 2"/>
          <p:cNvSpPr>
            <a:spLocks noGrp="1"/>
          </p:cNvSpPr>
          <p:nvPr>
            <p:ph idx="1"/>
          </p:nvPr>
        </p:nvSpPr>
        <p:spPr/>
        <p:txBody>
          <a:bodyPr>
            <a:normAutofit/>
          </a:bodyPr>
          <a:lstStyle/>
          <a:p>
            <a:r>
              <a:rPr lang="en" dirty="0" smtClean="0"/>
              <a:t>The most common way of introducing drugs into the body is </a:t>
            </a:r>
            <a:r>
              <a:rPr lang="en" b="1" dirty="0" smtClean="0"/>
              <a:t>oral</a:t>
            </a:r>
          </a:p>
          <a:p>
            <a:r>
              <a:rPr lang="en" b="1" dirty="0" smtClean="0"/>
              <a:t>The most natural, simplest and most harmless </a:t>
            </a:r>
            <a:r>
              <a:rPr lang="en" dirty="0" smtClean="0"/>
              <a:t>way of systemic administration of drugs</a:t>
            </a:r>
          </a:p>
          <a:p>
            <a:r>
              <a:rPr lang="en" dirty="0" smtClean="0"/>
              <a:t>Resorption begins </a:t>
            </a:r>
            <a:r>
              <a:rPr lang="en" b="1" dirty="0" smtClean="0"/>
              <a:t>20-30 minutes </a:t>
            </a:r>
            <a:r>
              <a:rPr lang="en" dirty="0" smtClean="0"/>
              <a:t>after ingestion</a:t>
            </a:r>
          </a:p>
          <a:p>
            <a:pPr lvl="1"/>
            <a:r>
              <a:rPr lang="en" b="1" dirty="0" smtClean="0"/>
              <a:t>Tablets </a:t>
            </a:r>
            <a:r>
              <a:rPr lang="en" dirty="0" smtClean="0"/>
              <a:t>- are created by pressing powders under high pressure</a:t>
            </a:r>
          </a:p>
          <a:p>
            <a:pPr lvl="1"/>
            <a:r>
              <a:rPr lang="en" b="1" dirty="0" smtClean="0"/>
              <a:t>Dragees </a:t>
            </a:r>
            <a:r>
              <a:rPr lang="en" dirty="0" smtClean="0"/>
              <a:t>- coated tablets</a:t>
            </a:r>
          </a:p>
          <a:p>
            <a:pPr lvl="1"/>
            <a:r>
              <a:rPr lang="en" b="1" dirty="0" smtClean="0"/>
              <a:t>Capsules </a:t>
            </a:r>
            <a:r>
              <a:rPr lang="en" dirty="0" smtClean="0"/>
              <a:t>- active substance packed in special shells (capsules)</a:t>
            </a:r>
          </a:p>
          <a:p>
            <a:pPr lvl="1"/>
            <a:r>
              <a:rPr lang="en" b="1" dirty="0" smtClean="0"/>
              <a:t>Solutions and syrups </a:t>
            </a:r>
            <a:r>
              <a:rPr lang="en" dirty="0" smtClean="0"/>
              <a:t>– liquid medicines dissolved in water or another solvent</a:t>
            </a:r>
          </a:p>
          <a:p>
            <a:pPr lvl="1"/>
            <a:r>
              <a:rPr lang="en" b="1" dirty="0" smtClean="0"/>
              <a:t>Powders </a:t>
            </a:r>
            <a:r>
              <a:rPr lang="en" dirty="0" smtClean="0"/>
              <a:t>- drugs broken into small particles, which are administered orally</a:t>
            </a:r>
          </a:p>
        </p:txBody>
      </p:sp>
      <p:pic>
        <p:nvPicPr>
          <p:cNvPr id="1026" name="Picture 2" descr="Резултат слика за dru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102" y="5115650"/>
            <a:ext cx="2381755" cy="1591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7724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Administration of drugs through the digestive tract</a:t>
            </a:r>
            <a:endParaRPr lang="sr-Latn-RS" b="1" dirty="0"/>
          </a:p>
        </p:txBody>
      </p:sp>
      <p:sp>
        <p:nvSpPr>
          <p:cNvPr id="3" name="Content Placeholder 2"/>
          <p:cNvSpPr>
            <a:spLocks noGrp="1"/>
          </p:cNvSpPr>
          <p:nvPr>
            <p:ph idx="1"/>
          </p:nvPr>
        </p:nvSpPr>
        <p:spPr/>
        <p:txBody>
          <a:bodyPr>
            <a:normAutofit/>
          </a:bodyPr>
          <a:lstStyle/>
          <a:p>
            <a:r>
              <a:rPr lang="en" b="1" dirty="0" smtClean="0"/>
              <a:t>Sublingual application of the drug </a:t>
            </a:r>
            <a:r>
              <a:rPr lang="en" dirty="0" smtClean="0"/>
              <a:t>(lingualette)</a:t>
            </a:r>
          </a:p>
          <a:p>
            <a:pPr lvl="1"/>
            <a:r>
              <a:rPr lang="en" dirty="0" smtClean="0"/>
              <a:t>Medicines destroyed by hydrochloric acid (nitroglycerin, hormones...)</a:t>
            </a:r>
          </a:p>
          <a:p>
            <a:pPr lvl="1"/>
            <a:r>
              <a:rPr lang="en" dirty="0" smtClean="0"/>
              <a:t>Fast resorption from the oral mucosa</a:t>
            </a:r>
          </a:p>
          <a:p>
            <a:pPr lvl="1"/>
            <a:r>
              <a:rPr lang="en" dirty="0" smtClean="0"/>
              <a:t>Liver bypass</a:t>
            </a:r>
          </a:p>
          <a:p>
            <a:pPr lvl="1"/>
            <a:endParaRPr lang="sr-Cyrl-RS" dirty="0"/>
          </a:p>
          <a:p>
            <a:r>
              <a:rPr lang="en" b="1" dirty="0" smtClean="0"/>
              <a:t>Rectal </a:t>
            </a:r>
            <a:r>
              <a:rPr lang="en" b="1" dirty="0"/>
              <a:t>application </a:t>
            </a:r>
            <a:r>
              <a:rPr lang="en" b="1" dirty="0" smtClean="0"/>
              <a:t>of the drug </a:t>
            </a:r>
            <a:r>
              <a:rPr lang="en" dirty="0" smtClean="0"/>
              <a:t>(suppositories)</a:t>
            </a:r>
          </a:p>
          <a:p>
            <a:pPr lvl="1"/>
            <a:r>
              <a:rPr lang="en" dirty="0" smtClean="0"/>
              <a:t>Medicines that irritate the gastric mucosa</a:t>
            </a:r>
          </a:p>
          <a:p>
            <a:pPr lvl="1"/>
            <a:r>
              <a:rPr lang="en" dirty="0" smtClean="0"/>
              <a:t>Local effect of drugs</a:t>
            </a:r>
            <a:endParaRPr lang="sr-Cyrl-RS" dirty="0"/>
          </a:p>
          <a:p>
            <a:pPr marL="457200" lvl="1" indent="0">
              <a:buNone/>
            </a:pPr>
            <a:endParaRPr lang="sr-Cyrl-RS" dirty="0" smtClean="0"/>
          </a:p>
        </p:txBody>
      </p:sp>
    </p:spTree>
    <p:extLst>
      <p:ext uri="{BB962C8B-B14F-4D97-AF65-F5344CB8AC3E}">
        <p14:creationId xmlns:p14="http://schemas.microsoft.com/office/powerpoint/2010/main" val="272825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Epicutaneous application of drugs</a:t>
            </a:r>
            <a:endParaRPr lang="sr-Latn-RS" b="1" dirty="0"/>
          </a:p>
        </p:txBody>
      </p:sp>
      <p:sp>
        <p:nvSpPr>
          <p:cNvPr id="3" name="Content Placeholder 2"/>
          <p:cNvSpPr>
            <a:spLocks noGrp="1"/>
          </p:cNvSpPr>
          <p:nvPr>
            <p:ph idx="1"/>
          </p:nvPr>
        </p:nvSpPr>
        <p:spPr/>
        <p:txBody>
          <a:bodyPr>
            <a:normAutofit/>
          </a:bodyPr>
          <a:lstStyle/>
          <a:p>
            <a:r>
              <a:rPr lang="en" dirty="0" smtClean="0"/>
              <a:t>Applying the medicine </a:t>
            </a:r>
            <a:r>
              <a:rPr lang="en" b="1" dirty="0" smtClean="0"/>
              <a:t>directly to the skin or by rubbing it on the affected area</a:t>
            </a:r>
          </a:p>
          <a:p>
            <a:pPr lvl="1"/>
            <a:r>
              <a:rPr lang="en" dirty="0" smtClean="0"/>
              <a:t>High concentration of the drug locally</a:t>
            </a:r>
          </a:p>
          <a:p>
            <a:pPr lvl="1"/>
            <a:r>
              <a:rPr lang="en" dirty="0" smtClean="0"/>
              <a:t>The negative side of application - frequent allergic manifestations</a:t>
            </a:r>
          </a:p>
        </p:txBody>
      </p:sp>
      <p:pic>
        <p:nvPicPr>
          <p:cNvPr id="3074" name="Picture 2" descr="Резултат слика за skin ointment applic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5562" y="3877194"/>
            <a:ext cx="4707871" cy="2463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16969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Parenteral administration of drugs</a:t>
            </a:r>
            <a:endParaRPr lang="sr-Latn-RS" b="1" dirty="0"/>
          </a:p>
        </p:txBody>
      </p:sp>
      <p:sp>
        <p:nvSpPr>
          <p:cNvPr id="3" name="Content Placeholder 2"/>
          <p:cNvSpPr>
            <a:spLocks noGrp="1"/>
          </p:cNvSpPr>
          <p:nvPr>
            <p:ph idx="1"/>
          </p:nvPr>
        </p:nvSpPr>
        <p:spPr/>
        <p:txBody>
          <a:bodyPr>
            <a:normAutofit/>
          </a:bodyPr>
          <a:lstStyle/>
          <a:p>
            <a:r>
              <a:rPr lang="en" dirty="0" smtClean="0"/>
              <a:t>It includes any other way of introducing the drug except oral, and in practice this term means </a:t>
            </a:r>
            <a:r>
              <a:rPr lang="en" b="1" dirty="0" smtClean="0"/>
              <a:t>the introduction of the drug through injections directly into the tissue </a:t>
            </a:r>
            <a:r>
              <a:rPr lang="en" dirty="0" smtClean="0"/>
              <a:t>:</a:t>
            </a:r>
          </a:p>
          <a:p>
            <a:pPr lvl="1"/>
            <a:r>
              <a:rPr lang="sr-Latn-RS" dirty="0" smtClean="0"/>
              <a:t>Skin</a:t>
            </a:r>
            <a:endParaRPr lang="en" dirty="0" smtClean="0"/>
          </a:p>
          <a:p>
            <a:pPr lvl="1"/>
            <a:r>
              <a:rPr lang="en" dirty="0" smtClean="0"/>
              <a:t>Subcutaneous tissue</a:t>
            </a:r>
          </a:p>
          <a:p>
            <a:pPr lvl="1"/>
            <a:r>
              <a:rPr lang="en" dirty="0" smtClean="0"/>
              <a:t>Muscle tissue</a:t>
            </a:r>
          </a:p>
          <a:p>
            <a:pPr lvl="1"/>
            <a:r>
              <a:rPr lang="en" dirty="0" smtClean="0"/>
              <a:t>Blood system</a:t>
            </a:r>
          </a:p>
          <a:p>
            <a:r>
              <a:rPr lang="en" dirty="0" smtClean="0"/>
              <a:t>This method of administration of drugs ensures </a:t>
            </a:r>
            <a:r>
              <a:rPr lang="en" b="1" dirty="0" smtClean="0"/>
              <a:t>fast action of the drug, accurate dosing, achievement of optimal concentration, reliable action , enables constant control of the concentration of the drug as well as giving medicine to people who are unable or unwilling to take medicine</a:t>
            </a:r>
            <a:r>
              <a:rPr lang="en" dirty="0" smtClean="0"/>
              <a:t> </a:t>
            </a:r>
            <a:endParaRPr lang="sr-Cyrl-RS" dirty="0"/>
          </a:p>
          <a:p>
            <a:pPr marL="457200" lvl="1" indent="0">
              <a:buNone/>
            </a:pPr>
            <a:endParaRPr lang="sr-Cyrl-RS" dirty="0" smtClean="0"/>
          </a:p>
        </p:txBody>
      </p:sp>
    </p:spTree>
    <p:extLst>
      <p:ext uri="{BB962C8B-B14F-4D97-AF65-F5344CB8AC3E}">
        <p14:creationId xmlns:p14="http://schemas.microsoft.com/office/powerpoint/2010/main" val="3205255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Parenteral administration of drugs</a:t>
            </a:r>
            <a:endParaRPr lang="sr-Latn-RS" b="1" dirty="0"/>
          </a:p>
        </p:txBody>
      </p:sp>
      <p:sp>
        <p:nvSpPr>
          <p:cNvPr id="3" name="Content Placeholder 2"/>
          <p:cNvSpPr>
            <a:spLocks noGrp="1"/>
          </p:cNvSpPr>
          <p:nvPr>
            <p:ph idx="1"/>
          </p:nvPr>
        </p:nvSpPr>
        <p:spPr/>
        <p:txBody>
          <a:bodyPr>
            <a:normAutofit/>
          </a:bodyPr>
          <a:lstStyle/>
          <a:p>
            <a:r>
              <a:rPr lang="en" dirty="0" smtClean="0"/>
              <a:t>According to the type of tissue and the method of administration, injections can be:</a:t>
            </a:r>
          </a:p>
          <a:p>
            <a:pPr lvl="1"/>
            <a:r>
              <a:rPr lang="en" b="1" dirty="0" smtClean="0"/>
              <a:t>1. intradermal</a:t>
            </a:r>
          </a:p>
          <a:p>
            <a:pPr lvl="1"/>
            <a:r>
              <a:rPr lang="en" b="1" dirty="0" smtClean="0"/>
              <a:t>2. subcutaneous</a:t>
            </a:r>
          </a:p>
          <a:p>
            <a:pPr lvl="1"/>
            <a:r>
              <a:rPr lang="en" b="1" dirty="0" smtClean="0"/>
              <a:t>3. intramuscular</a:t>
            </a:r>
          </a:p>
          <a:p>
            <a:pPr lvl="1"/>
            <a:r>
              <a:rPr lang="en" b="1" dirty="0" smtClean="0"/>
              <a:t>4. intravenous</a:t>
            </a:r>
          </a:p>
          <a:p>
            <a:r>
              <a:rPr lang="en" dirty="0" smtClean="0"/>
              <a:t>To introduce the drug in this way, it is necessary to have suitable sterile syringes and disposable needles</a:t>
            </a:r>
            <a:endParaRPr lang="sr-Cyrl-RS" dirty="0"/>
          </a:p>
          <a:p>
            <a:pPr marL="457200" lvl="1" indent="0">
              <a:buNone/>
            </a:pPr>
            <a:endParaRPr lang="sr-Cyrl-RS" dirty="0" smtClean="0"/>
          </a:p>
        </p:txBody>
      </p:sp>
      <p:pic>
        <p:nvPicPr>
          <p:cNvPr id="4100" name="Picture 4" descr="Резултат слика за syringe need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0517" y="4748804"/>
            <a:ext cx="2842568" cy="1895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401669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1501</TotalTime>
  <Words>1437</Words>
  <Application>Microsoft Office PowerPoint</Application>
  <PresentationFormat>Widescreen</PresentationFormat>
  <Paragraphs>145</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 3</vt:lpstr>
      <vt:lpstr>Wisp</vt:lpstr>
      <vt:lpstr>Application of medicines</vt:lpstr>
      <vt:lpstr>Medicines and treatment</vt:lpstr>
      <vt:lpstr>Application of medicines</vt:lpstr>
      <vt:lpstr>Ways of introducing drugs into the body</vt:lpstr>
      <vt:lpstr>Administration of drugs through the digestive tract</vt:lpstr>
      <vt:lpstr>Administration of drugs through the digestive tract</vt:lpstr>
      <vt:lpstr>Epicutaneous application of drugs</vt:lpstr>
      <vt:lpstr>Parenteral administration of drugs</vt:lpstr>
      <vt:lpstr>Parenteral administration of drugs</vt:lpstr>
      <vt:lpstr>Parenteral administration of drugs</vt:lpstr>
      <vt:lpstr>Giving a subcutaneous injection</vt:lpstr>
      <vt:lpstr>Administering an intramuscular injection</vt:lpstr>
      <vt:lpstr>Giving an intravenous injection</vt:lpstr>
      <vt:lpstr>Giving an intravenous injection</vt:lpstr>
      <vt:lpstr>Giving an intravenous injection - The most common complications</vt:lpstr>
      <vt:lpstr>Giving an intravenous injection</vt:lpstr>
      <vt:lpstr>Infusion therapy</vt:lpstr>
      <vt:lpstr>Implantation of drugs</vt:lpstr>
      <vt:lpstr>Introduction of drugs through the respiratory system</vt:lpstr>
      <vt:lpstr>Introduction of drugs through the respiratory system</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Излучевине болесника</dc:title>
  <dc:creator>Vojislav</dc:creator>
  <cp:lastModifiedBy>Vojislav</cp:lastModifiedBy>
  <cp:revision>75</cp:revision>
  <dcterms:created xsi:type="dcterms:W3CDTF">2020-01-18T11:45:50Z</dcterms:created>
  <dcterms:modified xsi:type="dcterms:W3CDTF">2023-09-06T22:01:36Z</dcterms:modified>
</cp:coreProperties>
</file>